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12192000" cy="6858000"/>
  <p:notesSz cx="7099300" cy="1022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77379" autoAdjust="0"/>
  </p:normalViewPr>
  <p:slideViewPr>
    <p:cSldViewPr snapToGrid="0">
      <p:cViewPr varScale="1">
        <p:scale>
          <a:sx n="57" d="100"/>
          <a:sy n="57" d="100"/>
        </p:scale>
        <p:origin x="12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2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49005010737297"/>
          <c:y val="9.4075081005753763E-2"/>
          <c:w val="0.85195437842996902"/>
          <c:h val="0.70685680576572885"/>
        </c:manualLayout>
      </c:layout>
      <c:lineChart>
        <c:grouping val="standard"/>
        <c:varyColors val="0"/>
        <c:ser>
          <c:idx val="2"/>
          <c:order val="0"/>
          <c:tx>
            <c:strRef>
              <c:f>'[2015 Sep 8 WB_Manu.xlsx]Sheet1'!$O$3</c:f>
              <c:strCache>
                <c:ptCount val="1"/>
                <c:pt idx="0">
                  <c:v>United States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'[2015 Sep 8 WB_Manu.xlsx]Sheet1'!$B$36:$B$52</c:f>
              <c:numCache>
                <c:formatCode>General</c:formatCod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numCache>
            </c:numRef>
          </c:cat>
          <c:val>
            <c:numRef>
              <c:f>'[2015 Sep 8 WB_Manu.xlsx]Sheet1'!$O$4:$O$52</c:f>
              <c:numCache>
                <c:formatCode>General</c:formatCode>
                <c:ptCount val="17"/>
                <c:pt idx="0">
                  <c:v>24.098831200925048</c:v>
                </c:pt>
                <c:pt idx="1">
                  <c:v>25.392302827901222</c:v>
                </c:pt>
                <c:pt idx="2">
                  <c:v>25.753208884990418</c:v>
                </c:pt>
                <c:pt idx="3">
                  <c:v>26.035205437444155</c:v>
                </c:pt>
                <c:pt idx="4">
                  <c:v>26.121667140190141</c:v>
                </c:pt>
                <c:pt idx="5">
                  <c:v>25.557428520834662</c:v>
                </c:pt>
                <c:pt idx="6">
                  <c:v>23.741857950491728</c:v>
                </c:pt>
                <c:pt idx="7">
                  <c:v>22.37140909940457</c:v>
                </c:pt>
                <c:pt idx="8">
                  <c:v>22.03537882474669</c:v>
                </c:pt>
                <c:pt idx="9">
                  <c:v>21.563721639147946</c:v>
                </c:pt>
                <c:pt idx="10">
                  <c:v>19.660894588968606</c:v>
                </c:pt>
                <c:pt idx="11">
                  <c:v>17.745321549722554</c:v>
                </c:pt>
                <c:pt idx="12">
                  <c:v>18.267054178006497</c:v>
                </c:pt>
                <c:pt idx="13">
                  <c:v>17.109018812179041</c:v>
                </c:pt>
                <c:pt idx="14">
                  <c:v>16.001070276405784</c:v>
                </c:pt>
                <c:pt idx="15">
                  <c:v>16.444314163113372</c:v>
                </c:pt>
                <c:pt idx="16">
                  <c:v>16.310920074068065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'[2015 Sep 8 WB_Manu.xlsx]Sheet1'!$P$3</c:f>
              <c:strCache>
                <c:ptCount val="1"/>
                <c:pt idx="0">
                  <c:v>European Union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'[2015 Sep 8 WB_Manu.xlsx]Sheet1'!$B$36:$B$52</c:f>
              <c:numCache>
                <c:formatCode>General</c:formatCode>
                <c:ptCount val="1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</c:numCache>
            </c:numRef>
          </c:cat>
          <c:val>
            <c:numRef>
              <c:f>'[2015 Sep 8 WB_Manu.xlsx]Sheet1'!$P$4:$P$52</c:f>
              <c:numCache>
                <c:formatCode>General</c:formatCode>
                <c:ptCount val="17"/>
                <c:pt idx="0">
                  <c:v>28.877127619740801</c:v>
                </c:pt>
                <c:pt idx="1">
                  <c:v>30.259344554211253</c:v>
                </c:pt>
                <c:pt idx="2">
                  <c:v>28.570587679123612</c:v>
                </c:pt>
                <c:pt idx="3">
                  <c:v>25.775970420275534</c:v>
                </c:pt>
                <c:pt idx="4">
                  <c:v>26.857202718750198</c:v>
                </c:pt>
                <c:pt idx="5">
                  <c:v>27.915839294701566</c:v>
                </c:pt>
                <c:pt idx="6">
                  <c:v>29.595997678909221</c:v>
                </c:pt>
                <c:pt idx="7">
                  <c:v>29.893781356149873</c:v>
                </c:pt>
                <c:pt idx="8">
                  <c:v>28.663744395326873</c:v>
                </c:pt>
                <c:pt idx="9">
                  <c:v>28.074224982661839</c:v>
                </c:pt>
                <c:pt idx="10">
                  <c:v>28.650283519696004</c:v>
                </c:pt>
                <c:pt idx="11">
                  <c:v>27.778106459262425</c:v>
                </c:pt>
                <c:pt idx="12">
                  <c:v>24.942591794202922</c:v>
                </c:pt>
                <c:pt idx="13">
                  <c:v>22.717605384751877</c:v>
                </c:pt>
                <c:pt idx="14">
                  <c:v>22.390366372518297</c:v>
                </c:pt>
                <c:pt idx="15">
                  <c:v>20.374725650987973</c:v>
                </c:pt>
                <c:pt idx="16">
                  <c:v>20.507697505716376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'[2015 Sep 8 WB_Manu.xlsx]Sheet1'!$R$3</c:f>
              <c:strCache>
                <c:ptCount val="1"/>
                <c:pt idx="0">
                  <c:v>East Asia inc China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val>
            <c:numRef>
              <c:f>'[2015 Sep 8 WB_Manu.xlsx]Sheet1'!$R$36:$R$52</c:f>
              <c:numCache>
                <c:formatCode>General</c:formatCode>
                <c:ptCount val="17"/>
                <c:pt idx="0">
                  <c:v>10.983967146405375</c:v>
                </c:pt>
                <c:pt idx="1">
                  <c:v>9.6814695762952567</c:v>
                </c:pt>
                <c:pt idx="2">
                  <c:v>10.65448633375251</c:v>
                </c:pt>
                <c:pt idx="3">
                  <c:v>12.183654145791568</c:v>
                </c:pt>
                <c:pt idx="4">
                  <c:v>13.086142073211333</c:v>
                </c:pt>
                <c:pt idx="5">
                  <c:v>14.178033236126364</c:v>
                </c:pt>
                <c:pt idx="6">
                  <c:v>14.584434783474283</c:v>
                </c:pt>
                <c:pt idx="7">
                  <c:v>15.075901038243138</c:v>
                </c:pt>
                <c:pt idx="8">
                  <c:v>16.281699837122108</c:v>
                </c:pt>
                <c:pt idx="9">
                  <c:v>17.924894807049146</c:v>
                </c:pt>
                <c:pt idx="10">
                  <c:v>19.592122996215629</c:v>
                </c:pt>
                <c:pt idx="11">
                  <c:v>21.626038085890311</c:v>
                </c:pt>
                <c:pt idx="12">
                  <c:v>24.657949182275921</c:v>
                </c:pt>
                <c:pt idx="13">
                  <c:v>26.238773032437813</c:v>
                </c:pt>
                <c:pt idx="14">
                  <c:v>27.913978741389354</c:v>
                </c:pt>
                <c:pt idx="15">
                  <c:v>30.090770007584524</c:v>
                </c:pt>
                <c:pt idx="16">
                  <c:v>32.129747278367695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923816"/>
        <c:axId val="509919112"/>
      </c:lineChart>
      <c:catAx>
        <c:axId val="50992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919112"/>
        <c:crosses val="autoZero"/>
        <c:auto val="1"/>
        <c:lblAlgn val="ctr"/>
        <c:lblOffset val="100"/>
        <c:noMultiLvlLbl val="0"/>
      </c:catAx>
      <c:valAx>
        <c:axId val="50991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Percentage of Total</a:t>
                </a:r>
              </a:p>
              <a:p>
                <a:pPr>
                  <a:defRPr/>
                </a:pPr>
                <a:endParaRPr lang="en-GB"/>
              </a:p>
            </c:rich>
          </c:tx>
          <c:layout>
            <c:manualLayout>
              <c:xMode val="edge"/>
              <c:yMode val="edge"/>
              <c:x val="9.9042710570269622E-3"/>
              <c:y val="0.26219395214034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92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'[Slide 22 China ind prod and world primary goods prices-1.xls]Sheet1'!$C$4</c:f>
              <c:strCache>
                <c:ptCount val="1"/>
                <c:pt idx="0">
                  <c:v>Value-added of Industry, Growth Rate (The same period last year=100)(%)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'[Slide 22 China ind prod and world primary goods prices-1.xls]Sheet1'!$B$5:$B$84</c:f>
              <c:numCache>
                <c:formatCode>m/d/yyyy</c:formatCode>
                <c:ptCount val="80"/>
                <c:pt idx="0">
                  <c:v>39507</c:v>
                </c:pt>
                <c:pt idx="1">
                  <c:v>39538</c:v>
                </c:pt>
                <c:pt idx="2">
                  <c:v>39568</c:v>
                </c:pt>
                <c:pt idx="3">
                  <c:v>39599</c:v>
                </c:pt>
                <c:pt idx="4">
                  <c:v>39629</c:v>
                </c:pt>
                <c:pt idx="5">
                  <c:v>39660</c:v>
                </c:pt>
                <c:pt idx="6">
                  <c:v>39691</c:v>
                </c:pt>
                <c:pt idx="7">
                  <c:v>39721</c:v>
                </c:pt>
                <c:pt idx="8">
                  <c:v>39752</c:v>
                </c:pt>
                <c:pt idx="9">
                  <c:v>39782</c:v>
                </c:pt>
                <c:pt idx="10">
                  <c:v>39813</c:v>
                </c:pt>
                <c:pt idx="11">
                  <c:v>39872</c:v>
                </c:pt>
                <c:pt idx="12">
                  <c:v>39903</c:v>
                </c:pt>
                <c:pt idx="13">
                  <c:v>39933</c:v>
                </c:pt>
                <c:pt idx="14">
                  <c:v>39964</c:v>
                </c:pt>
                <c:pt idx="15">
                  <c:v>39994</c:v>
                </c:pt>
                <c:pt idx="16">
                  <c:v>40025</c:v>
                </c:pt>
                <c:pt idx="17">
                  <c:v>40056</c:v>
                </c:pt>
                <c:pt idx="18">
                  <c:v>40086</c:v>
                </c:pt>
                <c:pt idx="19">
                  <c:v>40117</c:v>
                </c:pt>
                <c:pt idx="20">
                  <c:v>40147</c:v>
                </c:pt>
                <c:pt idx="21">
                  <c:v>40178</c:v>
                </c:pt>
                <c:pt idx="22">
                  <c:v>40237</c:v>
                </c:pt>
                <c:pt idx="23">
                  <c:v>40268</c:v>
                </c:pt>
                <c:pt idx="24">
                  <c:v>40298</c:v>
                </c:pt>
                <c:pt idx="25">
                  <c:v>40329</c:v>
                </c:pt>
                <c:pt idx="26">
                  <c:v>40359</c:v>
                </c:pt>
                <c:pt idx="27">
                  <c:v>40390</c:v>
                </c:pt>
                <c:pt idx="28">
                  <c:v>40421</c:v>
                </c:pt>
                <c:pt idx="29">
                  <c:v>40451</c:v>
                </c:pt>
                <c:pt idx="30">
                  <c:v>40482</c:v>
                </c:pt>
                <c:pt idx="31">
                  <c:v>40512</c:v>
                </c:pt>
                <c:pt idx="32">
                  <c:v>40543</c:v>
                </c:pt>
                <c:pt idx="33">
                  <c:v>40602</c:v>
                </c:pt>
                <c:pt idx="34">
                  <c:v>40633</c:v>
                </c:pt>
                <c:pt idx="35">
                  <c:v>40663</c:v>
                </c:pt>
                <c:pt idx="36">
                  <c:v>40694</c:v>
                </c:pt>
                <c:pt idx="37">
                  <c:v>40724</c:v>
                </c:pt>
                <c:pt idx="38">
                  <c:v>40755</c:v>
                </c:pt>
                <c:pt idx="39">
                  <c:v>40786</c:v>
                </c:pt>
                <c:pt idx="40">
                  <c:v>40816</c:v>
                </c:pt>
                <c:pt idx="41">
                  <c:v>40847</c:v>
                </c:pt>
                <c:pt idx="42">
                  <c:v>40877</c:v>
                </c:pt>
                <c:pt idx="43">
                  <c:v>40908</c:v>
                </c:pt>
                <c:pt idx="44">
                  <c:v>40968</c:v>
                </c:pt>
                <c:pt idx="45">
                  <c:v>40999</c:v>
                </c:pt>
                <c:pt idx="46">
                  <c:v>41029</c:v>
                </c:pt>
                <c:pt idx="47">
                  <c:v>41060</c:v>
                </c:pt>
                <c:pt idx="48">
                  <c:v>41090</c:v>
                </c:pt>
                <c:pt idx="49">
                  <c:v>41121</c:v>
                </c:pt>
                <c:pt idx="50">
                  <c:v>41152</c:v>
                </c:pt>
                <c:pt idx="51">
                  <c:v>41182</c:v>
                </c:pt>
                <c:pt idx="52">
                  <c:v>41213</c:v>
                </c:pt>
                <c:pt idx="53">
                  <c:v>41243</c:v>
                </c:pt>
                <c:pt idx="54">
                  <c:v>41274</c:v>
                </c:pt>
                <c:pt idx="55">
                  <c:v>41364</c:v>
                </c:pt>
                <c:pt idx="56">
                  <c:v>41394</c:v>
                </c:pt>
                <c:pt idx="57">
                  <c:v>41425</c:v>
                </c:pt>
                <c:pt idx="58">
                  <c:v>41455</c:v>
                </c:pt>
                <c:pt idx="59">
                  <c:v>41486</c:v>
                </c:pt>
                <c:pt idx="60">
                  <c:v>41517</c:v>
                </c:pt>
                <c:pt idx="61">
                  <c:v>41547</c:v>
                </c:pt>
                <c:pt idx="62">
                  <c:v>41578</c:v>
                </c:pt>
                <c:pt idx="63">
                  <c:v>41608</c:v>
                </c:pt>
                <c:pt idx="64">
                  <c:v>41639</c:v>
                </c:pt>
                <c:pt idx="65">
                  <c:v>41729</c:v>
                </c:pt>
                <c:pt idx="66">
                  <c:v>41759</c:v>
                </c:pt>
                <c:pt idx="67">
                  <c:v>41790</c:v>
                </c:pt>
                <c:pt idx="68">
                  <c:v>41820</c:v>
                </c:pt>
                <c:pt idx="69">
                  <c:v>41851</c:v>
                </c:pt>
                <c:pt idx="70">
                  <c:v>41882</c:v>
                </c:pt>
                <c:pt idx="71">
                  <c:v>41912</c:v>
                </c:pt>
                <c:pt idx="72">
                  <c:v>41943</c:v>
                </c:pt>
                <c:pt idx="73">
                  <c:v>41973</c:v>
                </c:pt>
                <c:pt idx="74">
                  <c:v>42004</c:v>
                </c:pt>
                <c:pt idx="75">
                  <c:v>42094</c:v>
                </c:pt>
                <c:pt idx="76">
                  <c:v>42124</c:v>
                </c:pt>
                <c:pt idx="77">
                  <c:v>42155</c:v>
                </c:pt>
                <c:pt idx="78">
                  <c:v>42185</c:v>
                </c:pt>
                <c:pt idx="79">
                  <c:v>42216</c:v>
                </c:pt>
              </c:numCache>
            </c:numRef>
          </c:cat>
          <c:val>
            <c:numRef>
              <c:f>'[Slide 22 China ind prod and world primary goods prices-1.xls]Sheet1'!$C$5:$C$84</c:f>
              <c:numCache>
                <c:formatCode>General</c:formatCode>
                <c:ptCount val="80"/>
                <c:pt idx="0">
                  <c:v>15.4</c:v>
                </c:pt>
                <c:pt idx="1">
                  <c:v>17.8</c:v>
                </c:pt>
                <c:pt idx="2">
                  <c:v>15.7</c:v>
                </c:pt>
                <c:pt idx="3">
                  <c:v>16</c:v>
                </c:pt>
                <c:pt idx="4">
                  <c:v>16</c:v>
                </c:pt>
                <c:pt idx="5">
                  <c:v>14.7</c:v>
                </c:pt>
                <c:pt idx="6">
                  <c:v>12.8</c:v>
                </c:pt>
                <c:pt idx="7">
                  <c:v>11.4</c:v>
                </c:pt>
                <c:pt idx="8">
                  <c:v>8.1999999999999993</c:v>
                </c:pt>
                <c:pt idx="9">
                  <c:v>5.4</c:v>
                </c:pt>
                <c:pt idx="10">
                  <c:v>5.7</c:v>
                </c:pt>
                <c:pt idx="11">
                  <c:v>11</c:v>
                </c:pt>
                <c:pt idx="12">
                  <c:v>8.3000000000000007</c:v>
                </c:pt>
                <c:pt idx="13">
                  <c:v>7.3</c:v>
                </c:pt>
                <c:pt idx="14">
                  <c:v>8.9</c:v>
                </c:pt>
                <c:pt idx="15">
                  <c:v>10.7</c:v>
                </c:pt>
                <c:pt idx="16">
                  <c:v>10.8</c:v>
                </c:pt>
                <c:pt idx="17">
                  <c:v>12.3</c:v>
                </c:pt>
                <c:pt idx="18">
                  <c:v>13.9</c:v>
                </c:pt>
                <c:pt idx="19">
                  <c:v>16.100000000000001</c:v>
                </c:pt>
                <c:pt idx="20">
                  <c:v>19.2</c:v>
                </c:pt>
                <c:pt idx="21">
                  <c:v>18.5</c:v>
                </c:pt>
                <c:pt idx="22">
                  <c:v>12.8</c:v>
                </c:pt>
                <c:pt idx="23">
                  <c:v>18.100000000000001</c:v>
                </c:pt>
                <c:pt idx="24">
                  <c:v>17.8</c:v>
                </c:pt>
                <c:pt idx="25">
                  <c:v>16.5</c:v>
                </c:pt>
                <c:pt idx="26">
                  <c:v>13.7</c:v>
                </c:pt>
                <c:pt idx="27">
                  <c:v>13.4</c:v>
                </c:pt>
                <c:pt idx="28">
                  <c:v>13.9</c:v>
                </c:pt>
                <c:pt idx="29">
                  <c:v>13.3</c:v>
                </c:pt>
                <c:pt idx="30">
                  <c:v>13.1</c:v>
                </c:pt>
                <c:pt idx="31">
                  <c:v>13.3</c:v>
                </c:pt>
                <c:pt idx="32">
                  <c:v>13.5</c:v>
                </c:pt>
                <c:pt idx="33">
                  <c:v>14.9</c:v>
                </c:pt>
                <c:pt idx="34">
                  <c:v>14.8</c:v>
                </c:pt>
                <c:pt idx="35">
                  <c:v>13.4</c:v>
                </c:pt>
                <c:pt idx="36">
                  <c:v>13.3</c:v>
                </c:pt>
                <c:pt idx="37">
                  <c:v>15.1</c:v>
                </c:pt>
                <c:pt idx="38">
                  <c:v>14</c:v>
                </c:pt>
                <c:pt idx="39">
                  <c:v>13.5</c:v>
                </c:pt>
                <c:pt idx="40">
                  <c:v>13.8</c:v>
                </c:pt>
                <c:pt idx="41">
                  <c:v>13.2</c:v>
                </c:pt>
                <c:pt idx="42">
                  <c:v>12.4</c:v>
                </c:pt>
                <c:pt idx="43">
                  <c:v>12.8</c:v>
                </c:pt>
                <c:pt idx="44">
                  <c:v>12.3</c:v>
                </c:pt>
                <c:pt idx="45">
                  <c:v>11.9</c:v>
                </c:pt>
                <c:pt idx="46">
                  <c:v>9.3000000000000007</c:v>
                </c:pt>
                <c:pt idx="47">
                  <c:v>9.6</c:v>
                </c:pt>
                <c:pt idx="48">
                  <c:v>9.5</c:v>
                </c:pt>
                <c:pt idx="49">
                  <c:v>9.1999999999999993</c:v>
                </c:pt>
                <c:pt idx="50">
                  <c:v>8.9</c:v>
                </c:pt>
                <c:pt idx="51">
                  <c:v>9.1999999999999993</c:v>
                </c:pt>
                <c:pt idx="52">
                  <c:v>9.6</c:v>
                </c:pt>
                <c:pt idx="53">
                  <c:v>10.1</c:v>
                </c:pt>
                <c:pt idx="54">
                  <c:v>10.3</c:v>
                </c:pt>
                <c:pt idx="55">
                  <c:v>8.9</c:v>
                </c:pt>
                <c:pt idx="56">
                  <c:v>9.3000000000000007</c:v>
                </c:pt>
                <c:pt idx="57">
                  <c:v>9.1999999999999993</c:v>
                </c:pt>
                <c:pt idx="58">
                  <c:v>8.9</c:v>
                </c:pt>
                <c:pt idx="59">
                  <c:v>9.6999999999999993</c:v>
                </c:pt>
                <c:pt idx="60">
                  <c:v>10.4</c:v>
                </c:pt>
                <c:pt idx="61">
                  <c:v>10.199999999999999</c:v>
                </c:pt>
                <c:pt idx="62">
                  <c:v>10.3</c:v>
                </c:pt>
                <c:pt idx="63">
                  <c:v>10</c:v>
                </c:pt>
                <c:pt idx="64">
                  <c:v>9.6999999999999993</c:v>
                </c:pt>
                <c:pt idx="65">
                  <c:v>8.8000000000000007</c:v>
                </c:pt>
                <c:pt idx="66">
                  <c:v>8.6999999999999993</c:v>
                </c:pt>
                <c:pt idx="67">
                  <c:v>8.8000000000000007</c:v>
                </c:pt>
                <c:pt idx="68">
                  <c:v>9.1999999999999993</c:v>
                </c:pt>
                <c:pt idx="69">
                  <c:v>9</c:v>
                </c:pt>
                <c:pt idx="70">
                  <c:v>6.9</c:v>
                </c:pt>
                <c:pt idx="71">
                  <c:v>8</c:v>
                </c:pt>
                <c:pt idx="72">
                  <c:v>7.7</c:v>
                </c:pt>
                <c:pt idx="73">
                  <c:v>7.2</c:v>
                </c:pt>
                <c:pt idx="74">
                  <c:v>7.9</c:v>
                </c:pt>
                <c:pt idx="75">
                  <c:v>5.6</c:v>
                </c:pt>
                <c:pt idx="76">
                  <c:v>5.9</c:v>
                </c:pt>
                <c:pt idx="77">
                  <c:v>6.1</c:v>
                </c:pt>
                <c:pt idx="78">
                  <c:v>6.8</c:v>
                </c:pt>
                <c:pt idx="79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9912840"/>
        <c:axId val="509921464"/>
      </c:lineChart>
      <c:lineChart>
        <c:grouping val="standard"/>
        <c:varyColors val="0"/>
        <c:ser>
          <c:idx val="1"/>
          <c:order val="1"/>
          <c:tx>
            <c:v>All commodity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'[Slide 22 China ind prod and world primary goods prices-1.xls]Sheet1'!$K$5:$K$84</c:f>
              <c:numCache>
                <c:formatCode>General</c:formatCode>
                <c:ptCount val="80"/>
                <c:pt idx="0">
                  <c:v>44.464125181571831</c:v>
                </c:pt>
                <c:pt idx="1">
                  <c:v>48.272933121162083</c:v>
                </c:pt>
                <c:pt idx="2">
                  <c:v>47.010865178538943</c:v>
                </c:pt>
                <c:pt idx="3">
                  <c:v>57.186704853029077</c:v>
                </c:pt>
                <c:pt idx="4">
                  <c:v>62.356256133432908</c:v>
                </c:pt>
                <c:pt idx="5">
                  <c:v>59.172811453850613</c:v>
                </c:pt>
                <c:pt idx="6">
                  <c:v>47.202588764248105</c:v>
                </c:pt>
                <c:pt idx="7">
                  <c:v>25.404157028929898</c:v>
                </c:pt>
                <c:pt idx="8">
                  <c:v>-5.7245071313369218</c:v>
                </c:pt>
                <c:pt idx="9">
                  <c:v>-27.132274140555797</c:v>
                </c:pt>
                <c:pt idx="10">
                  <c:v>-37.305232604313531</c:v>
                </c:pt>
                <c:pt idx="11">
                  <c:v>-42.643882704125424</c:v>
                </c:pt>
                <c:pt idx="12">
                  <c:v>-44.824871702501255</c:v>
                </c:pt>
                <c:pt idx="13">
                  <c:v>-45.051161075996369</c:v>
                </c:pt>
                <c:pt idx="14">
                  <c:v>-43.703523791874389</c:v>
                </c:pt>
                <c:pt idx="15">
                  <c:v>-40.551647555097198</c:v>
                </c:pt>
                <c:pt idx="16">
                  <c:v>-43.793546697791591</c:v>
                </c:pt>
                <c:pt idx="17">
                  <c:v>-32.072850541706501</c:v>
                </c:pt>
                <c:pt idx="18">
                  <c:v>-27.609097723980963</c:v>
                </c:pt>
                <c:pt idx="19">
                  <c:v>-3.116660249206201</c:v>
                </c:pt>
                <c:pt idx="20">
                  <c:v>22.58527681466267</c:v>
                </c:pt>
                <c:pt idx="21">
                  <c:v>43.33841130097754</c:v>
                </c:pt>
                <c:pt idx="22">
                  <c:v>45.099923289056335</c:v>
                </c:pt>
                <c:pt idx="23">
                  <c:v>48.741817569986324</c:v>
                </c:pt>
                <c:pt idx="24">
                  <c:v>51.736041926089911</c:v>
                </c:pt>
                <c:pt idx="25">
                  <c:v>27.617629395701695</c:v>
                </c:pt>
                <c:pt idx="26">
                  <c:v>11.909046004724008</c:v>
                </c:pt>
                <c:pt idx="27">
                  <c:v>16.627354231376568</c:v>
                </c:pt>
                <c:pt idx="28">
                  <c:v>11.695399199382196</c:v>
                </c:pt>
                <c:pt idx="29">
                  <c:v>17.740183839924732</c:v>
                </c:pt>
                <c:pt idx="30">
                  <c:v>18.287145875513882</c:v>
                </c:pt>
                <c:pt idx="31">
                  <c:v>17.006516847092765</c:v>
                </c:pt>
                <c:pt idx="32">
                  <c:v>24.123537303400649</c:v>
                </c:pt>
                <c:pt idx="33">
                  <c:v>33.426127988805433</c:v>
                </c:pt>
                <c:pt idx="34">
                  <c:v>34.056162007221126</c:v>
                </c:pt>
                <c:pt idx="35">
                  <c:v>32.959175337330642</c:v>
                </c:pt>
                <c:pt idx="36">
                  <c:v>36.089771343390268</c:v>
                </c:pt>
                <c:pt idx="37">
                  <c:v>36.595606031744353</c:v>
                </c:pt>
                <c:pt idx="38">
                  <c:v>38.114122502334403</c:v>
                </c:pt>
                <c:pt idx="39">
                  <c:v>28.330669590345504</c:v>
                </c:pt>
                <c:pt idx="40">
                  <c:v>25.582410809563495</c:v>
                </c:pt>
                <c:pt idx="41">
                  <c:v>14.616856725363753</c:v>
                </c:pt>
                <c:pt idx="42">
                  <c:v>13.022892828452516</c:v>
                </c:pt>
                <c:pt idx="43">
                  <c:v>5.2241876288140148</c:v>
                </c:pt>
                <c:pt idx="44">
                  <c:v>3.0695062411404779</c:v>
                </c:pt>
                <c:pt idx="45">
                  <c:v>1.0997064457252852</c:v>
                </c:pt>
                <c:pt idx="46">
                  <c:v>-5.9799860125738746</c:v>
                </c:pt>
                <c:pt idx="47">
                  <c:v>-7.2086801521946899</c:v>
                </c:pt>
                <c:pt idx="48">
                  <c:v>-13.290718945716261</c:v>
                </c:pt>
                <c:pt idx="49">
                  <c:v>-10.578039960788331</c:v>
                </c:pt>
                <c:pt idx="50">
                  <c:v>-2.6505116333211882</c:v>
                </c:pt>
                <c:pt idx="51">
                  <c:v>-0.96598112802824909</c:v>
                </c:pt>
                <c:pt idx="52">
                  <c:v>0.13167231883106806</c:v>
                </c:pt>
                <c:pt idx="53">
                  <c:v>-3.1048517076880291</c:v>
                </c:pt>
                <c:pt idx="54">
                  <c:v>-0.84709693312178069</c:v>
                </c:pt>
                <c:pt idx="55">
                  <c:v>-8.9592873719189772</c:v>
                </c:pt>
                <c:pt idx="56">
                  <c:v>-9.3772948488727454</c:v>
                </c:pt>
                <c:pt idx="57">
                  <c:v>-3.0997340703280822</c:v>
                </c:pt>
                <c:pt idx="58">
                  <c:v>5.4167089751375306</c:v>
                </c:pt>
                <c:pt idx="59">
                  <c:v>3.1703525575347578</c:v>
                </c:pt>
                <c:pt idx="60">
                  <c:v>0.11024205207496372</c:v>
                </c:pt>
                <c:pt idx="61">
                  <c:v>-0.98242362406609252</c:v>
                </c:pt>
                <c:pt idx="62">
                  <c:v>-0.40823016954106378</c:v>
                </c:pt>
                <c:pt idx="63">
                  <c:v>-0.52423059829419438</c:v>
                </c:pt>
                <c:pt idx="64">
                  <c:v>0.98295928913791852</c:v>
                </c:pt>
                <c:pt idx="65">
                  <c:v>-0.36047053680933949</c:v>
                </c:pt>
                <c:pt idx="66">
                  <c:v>3.1584755384784402</c:v>
                </c:pt>
                <c:pt idx="67">
                  <c:v>2.6938147688647227</c:v>
                </c:pt>
                <c:pt idx="68">
                  <c:v>3.3466808958720322</c:v>
                </c:pt>
                <c:pt idx="69">
                  <c:v>-1.2328977149563758</c:v>
                </c:pt>
                <c:pt idx="70">
                  <c:v>-5.6633671736812383</c:v>
                </c:pt>
                <c:pt idx="71">
                  <c:v>-9.0101391799373154</c:v>
                </c:pt>
                <c:pt idx="72">
                  <c:v>-13.643958048910344</c:v>
                </c:pt>
                <c:pt idx="73">
                  <c:v>-17.357362820607126</c:v>
                </c:pt>
                <c:pt idx="74">
                  <c:v>-28.999442511316428</c:v>
                </c:pt>
                <c:pt idx="75">
                  <c:v>-36.094310673193164</c:v>
                </c:pt>
                <c:pt idx="76">
                  <c:v>-35.287309009342593</c:v>
                </c:pt>
                <c:pt idx="77">
                  <c:v>-32.307256274410321</c:v>
                </c:pt>
                <c:pt idx="78">
                  <c:v>-33.777074382587564</c:v>
                </c:pt>
                <c:pt idx="79">
                  <c:v>-37.057811597996178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9919504"/>
        <c:axId val="509921856"/>
      </c:lineChart>
      <c:dateAx>
        <c:axId val="509912840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09921464"/>
        <c:crosses val="autoZero"/>
        <c:auto val="1"/>
        <c:lblOffset val="100"/>
        <c:baseTimeUnit val="days"/>
        <c:majorUnit val="1"/>
        <c:majorTimeUnit val="years"/>
      </c:dateAx>
      <c:valAx>
        <c:axId val="50992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% change - Industrial Production</a:t>
                </a:r>
              </a:p>
            </c:rich>
          </c:tx>
          <c:layout>
            <c:manualLayout>
              <c:xMode val="edge"/>
              <c:yMode val="edge"/>
              <c:x val="2.0408163265306121E-2"/>
              <c:y val="0.173142107236595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09912840"/>
        <c:crosses val="autoZero"/>
        <c:crossBetween val="between"/>
      </c:valAx>
      <c:catAx>
        <c:axId val="509919504"/>
        <c:scaling>
          <c:orientation val="minMax"/>
        </c:scaling>
        <c:delete val="1"/>
        <c:axPos val="b"/>
        <c:majorTickMark val="out"/>
        <c:minorTickMark val="none"/>
        <c:tickLblPos val="nextTo"/>
        <c:crossAx val="509921856"/>
        <c:crosses val="autoZero"/>
        <c:auto val="1"/>
        <c:lblAlgn val="ctr"/>
        <c:lblOffset val="100"/>
        <c:noMultiLvlLbl val="0"/>
      </c:catAx>
      <c:valAx>
        <c:axId val="50992185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% change - Commodity Price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09919504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5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0.81944</cdr:x>
      <cdr:y>0.45596</cdr:y>
    </cdr:from>
    <cdr:to>
      <cdr:x>0.95278</cdr:x>
      <cdr:y>0.56477</cdr:y>
    </cdr:to>
    <cdr:cxnSp macro="">
      <cdr:nvCxnSpPr>
        <cdr:cNvPr id="3" name="Straight Connector 2"/>
        <cdr:cNvCxnSpPr/>
      </cdr:nvCxnSpPr>
      <cdr:spPr bwMode="auto">
        <a:xfrm xmlns:a="http://schemas.openxmlformats.org/drawingml/2006/main" flipH="1">
          <a:off x="6660446" y="1986845"/>
          <a:ext cx="1083732" cy="474133"/>
        </a:xfrm>
        <a:prstGeom xmlns:a="http://schemas.openxmlformats.org/drawingml/2006/main" prst="line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9"/>
        </a:solidFill>
        <a:ln xmlns:a="http://schemas.openxmlformats.org/drawingml/2006/main" w="9525" cap="flat" cmpd="sng" algn="ctr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</cdr:cxnSp>
  </cdr:relSizeAnchor>
  <cdr:relSizeAnchor xmlns:cdr="http://schemas.openxmlformats.org/drawingml/2006/chartDrawing">
    <cdr:from>
      <cdr:x>0.0517</cdr:x>
      <cdr:y>0.42487</cdr:y>
    </cdr:from>
    <cdr:to>
      <cdr:x>0.11944</cdr:x>
      <cdr:y>0.46617</cdr:y>
    </cdr:to>
    <cdr:cxnSp macro="">
      <cdr:nvCxnSpPr>
        <cdr:cNvPr id="5" name="Straight Connector 4"/>
        <cdr:cNvCxnSpPr/>
      </cdr:nvCxnSpPr>
      <cdr:spPr bwMode="auto">
        <a:xfrm xmlns:a="http://schemas.openxmlformats.org/drawingml/2006/main" flipV="1">
          <a:off x="420218" y="1851378"/>
          <a:ext cx="550627" cy="179963"/>
        </a:xfrm>
        <a:prstGeom xmlns:a="http://schemas.openxmlformats.org/drawingml/2006/main" prst="line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9"/>
        </a:solidFill>
        <a:ln xmlns:a="http://schemas.openxmlformats.org/drawingml/2006/main" w="9525" cap="flat" cmpd="sng" algn="ctr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3500C-3BE0-4FA2-A450-99C418F82DDD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10738"/>
            <a:ext cx="3076575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10738"/>
            <a:ext cx="3076575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32231-9CD7-4FDF-9BE1-6A4D12A97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843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2950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2950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BEC6B7FE-3DCA-4E16-A24A-4833116FE1A1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7938"/>
            <a:ext cx="6134100" cy="3451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84" tIns="49492" rIns="98984" bIns="4949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0059"/>
            <a:ext cx="5679440" cy="4025503"/>
          </a:xfrm>
          <a:prstGeom prst="rect">
            <a:avLst/>
          </a:prstGeom>
        </p:spPr>
        <p:txBody>
          <a:bodyPr vert="horz" lIns="98984" tIns="49492" rIns="98984" bIns="4949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0551"/>
            <a:ext cx="3076363" cy="512949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10551"/>
            <a:ext cx="3076363" cy="512949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C3E14276-7BCA-4817-A99F-E2448243E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50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 smtClean="0">
                <a:latin typeface="Arial" panose="020B0604020202020204" pitchFamily="34" charset="0"/>
              </a:rPr>
              <a:t>Source: </a:t>
            </a:r>
            <a:r>
              <a:rPr lang="en-GB" altLang="en-US" dirty="0" smtClean="0"/>
              <a:t>http://www.worldeconomics.com/papers/Global%20Growth%20Monitor_7c66ffca-ff86-4e4c-979d-7c5d7a22ef21.paper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378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667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390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118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80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9838">
              <a:defRPr/>
            </a:pPr>
            <a:r>
              <a:rPr lang="en-GB" altLang="en-US" dirty="0" smtClean="0"/>
              <a:t>Source: Schumpeter, J (1939).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436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 smtClean="0"/>
              <a:t>Source: Goldstein (1988)  modified.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760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 smtClean="0"/>
              <a:t>Source: ECRI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507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 smtClean="0"/>
              <a:t>http://www.imf.org/External/Pubs/FT/GFSR/2011/02/pdf/ch2.pdf, p.7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776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Source: World Bank.</a:t>
            </a:r>
            <a:r>
              <a:rPr lang="en-GB" baseline="0" dirty="0" smtClean="0"/>
              <a:t> Calculated by Author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697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1. Governments will reduce money market interest rates, even pushing them into negative territory and increase</a:t>
            </a:r>
            <a:r>
              <a:rPr lang="en-GB" baseline="0" dirty="0" smtClean="0"/>
              <a:t> money printing – buying private sector debt and even equities.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343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World Bank. Chart</a:t>
            </a:r>
            <a:r>
              <a:rPr lang="en-US" baseline="0" dirty="0" smtClean="0"/>
              <a:t> by Author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410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World Bank. </a:t>
            </a:r>
            <a:r>
              <a:rPr lang="en-US" smtClean="0"/>
              <a:t>Chart</a:t>
            </a:r>
            <a:r>
              <a:rPr lang="en-US" baseline="0" smtClean="0"/>
              <a:t> by Author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051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Source: World Bank. Chart</a:t>
            </a:r>
            <a:r>
              <a:rPr lang="en-GB" baseline="0" dirty="0" smtClean="0"/>
              <a:t> by author.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189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777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7906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123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6169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073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1754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355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5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4059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6151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6676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3000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230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9415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0208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9084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0390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1933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4822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69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14276-7BCA-4817-A99F-E2448243EE89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31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007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7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498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77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13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907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77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39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25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298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7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2C1022-2009-4CE4-B245-0B4E24755A4B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42E7044-6E93-40BC-A002-2ED1AEEAFB37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71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A43733"/>
                </a:solidFill>
                <a:cs typeface="Aharoni" panose="02010803020104030203" pitchFamily="2" charset="-79"/>
              </a:rPr>
              <a:t>World Economy Heading for Another Period of Weakness</a:t>
            </a:r>
            <a:r>
              <a:rPr lang="en-US" sz="2800" b="1" i="1" dirty="0" smtClean="0">
                <a:cs typeface="Times New Roman" panose="02020603050405020304" pitchFamily="18" charset="0"/>
              </a:rPr>
              <a:t/>
            </a:r>
            <a:br>
              <a:rPr lang="en-US" sz="2800" b="1" i="1" dirty="0" smtClean="0"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cs typeface="Times New Roman" panose="02020603050405020304" pitchFamily="18" charset="0"/>
              </a:rPr>
              <a:t>Dr. Howard Nicholas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Senior Lecturer in Economics,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Erasmus University of Rotterdam,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The Netherlands</a:t>
            </a:r>
          </a:p>
          <a:p>
            <a:endParaRPr lang="en-GB" sz="2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478072" y="3901340"/>
            <a:ext cx="5022762" cy="3260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dirty="0" smtClean="0">
                <a:cs typeface="Times New Roman" panose="02020603050405020304" pitchFamily="18" charset="0"/>
              </a:rPr>
              <a:t>27</a:t>
            </a:r>
            <a:r>
              <a:rPr lang="en-US" sz="1500" baseline="30000" dirty="0" smtClean="0">
                <a:cs typeface="Times New Roman" panose="02020603050405020304" pitchFamily="18" charset="0"/>
              </a:rPr>
              <a:t>th</a:t>
            </a:r>
            <a:r>
              <a:rPr lang="en-US" sz="1500" dirty="0" smtClean="0">
                <a:cs typeface="Times New Roman" panose="02020603050405020304" pitchFamily="18" charset="0"/>
              </a:rPr>
              <a:t> October, 2015 at International Institute of Social Studies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8895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the Current State of Economy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33600"/>
            <a:ext cx="10058400" cy="3735494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500" dirty="0"/>
              <a:t>Shift in </a:t>
            </a:r>
            <a:r>
              <a:rPr lang="en-GB" altLang="en-US" sz="4500" dirty="0">
                <a:solidFill>
                  <a:srgbClr val="FF0000"/>
                </a:solidFill>
                <a:cs typeface="Times New Roman" panose="02020603050405020304" pitchFamily="18" charset="0"/>
              </a:rPr>
              <a:t>global economic power </a:t>
            </a:r>
            <a:r>
              <a:rPr lang="en-GB" altLang="en-US" sz="4500" dirty="0"/>
              <a:t>from advanced to developing countries, particularly East and South Asian.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4500" dirty="0">
                <a:solidFill>
                  <a:srgbClr val="FF0000"/>
                </a:solidFill>
                <a:cs typeface="Times New Roman" panose="02020603050405020304" pitchFamily="18" charset="0"/>
              </a:rPr>
              <a:t>Business cycles</a:t>
            </a:r>
            <a:r>
              <a:rPr lang="en-GB" altLang="en-US" sz="45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06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GLOBAL SHIFT IN POWER</a:t>
            </a:r>
            <a:endParaRPr lang="en-GB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831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Regional Shift in World GDP Share,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1961-2013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294" y="1929886"/>
            <a:ext cx="6982585" cy="411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90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 </a:t>
            </a:r>
            <a:r>
              <a:rPr lang="en-GB" altLang="en-US" dirty="0"/>
              <a:t>becoming increasingly dependent on trade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33" y="1872826"/>
            <a:ext cx="4127500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501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Shift in Shares of World GDP for China, India and Sri Lanka, 1980-2014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22256"/>
              </p:ext>
            </p:extLst>
          </p:nvPr>
        </p:nvGraphicFramePr>
        <p:xfrm>
          <a:off x="2722563" y="2252661"/>
          <a:ext cx="6082769" cy="3132138"/>
        </p:xfrm>
        <a:graphic>
          <a:graphicData uri="http://schemas.openxmlformats.org/drawingml/2006/table">
            <a:tbl>
              <a:tblPr/>
              <a:tblGrid>
                <a:gridCol w="2231234"/>
                <a:gridCol w="1885924"/>
                <a:gridCol w="1965611"/>
              </a:tblGrid>
              <a:tr h="969471">
                <a:tc>
                  <a:txBody>
                    <a:bodyPr/>
                    <a:lstStyle/>
                    <a:p>
                      <a:pPr algn="ctr" fontAlgn="b"/>
                      <a:endParaRPr lang="en-GB" sz="2800" b="1" i="0" u="none" strike="noStrike" dirty="0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1980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</a:tr>
              <a:tr h="7208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effectLst/>
                          <a:latin typeface="Arial" panose="020B0604020202020204" pitchFamily="34" charset="0"/>
                        </a:rPr>
                        <a:t>China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2.3%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16.3%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8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effectLst/>
                          <a:latin typeface="Arial" panose="020B0604020202020204" pitchFamily="34" charset="0"/>
                        </a:rPr>
                        <a:t>India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3.0%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6.8%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8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effectLst/>
                          <a:latin typeface="Arial" panose="020B0604020202020204" pitchFamily="34" charset="0"/>
                        </a:rPr>
                        <a:t>Sri Lanka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0.12%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0.20%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828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-766"/>
          <a:stretch>
            <a:fillRect/>
          </a:stretch>
        </p:blipFill>
        <p:spPr bwMode="auto">
          <a:xfrm>
            <a:off x="4098616" y="440796"/>
            <a:ext cx="3522192" cy="545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853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CYCLES IN THE WORLD ECONOMY</a:t>
            </a:r>
            <a:endParaRPr lang="en-GB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51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 typical cycle</a:t>
            </a:r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204181"/>
              </p:ext>
            </p:extLst>
          </p:nvPr>
        </p:nvGraphicFramePr>
        <p:xfrm>
          <a:off x="2230215" y="2133336"/>
          <a:ext cx="7792530" cy="3640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Image" r:id="rId4" imgW="4481707" imgH="2094512" progId="">
                  <p:embed/>
                </p:oleObj>
              </mc:Choice>
              <mc:Fallback>
                <p:oleObj name="Image" r:id="rId4" imgW="4481707" imgH="20945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215" y="2133336"/>
                        <a:ext cx="7792530" cy="36409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50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Types of cycles</a:t>
            </a:r>
            <a:endParaRPr lang="en-US" dirty="0"/>
          </a:p>
        </p:txBody>
      </p:sp>
      <p:graphicFrame>
        <p:nvGraphicFramePr>
          <p:cNvPr id="6" name="表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145612"/>
              </p:ext>
            </p:extLst>
          </p:nvPr>
        </p:nvGraphicFramePr>
        <p:xfrm>
          <a:off x="1471929" y="2066396"/>
          <a:ext cx="9309102" cy="36211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84789"/>
                <a:gridCol w="2417463"/>
                <a:gridCol w="4706850"/>
              </a:tblGrid>
              <a:tr h="557624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Cycle</a:t>
                      </a:r>
                      <a:endParaRPr lang="en-GB" sz="2800" b="1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Duration</a:t>
                      </a:r>
                      <a:endParaRPr lang="en-GB" sz="2800" b="1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Source</a:t>
                      </a:r>
                      <a:endParaRPr lang="en-GB" sz="2800" b="1" dirty="0"/>
                    </a:p>
                  </a:txBody>
                  <a:tcPr marT="45717" marB="45717" anchor="ctr"/>
                </a:tc>
              </a:tr>
              <a:tr h="1428258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K-Wave</a:t>
                      </a:r>
                      <a:endParaRPr lang="en-GB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50-60 yrs</a:t>
                      </a:r>
                      <a:endParaRPr lang="en-GB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Major innovations</a:t>
                      </a:r>
                      <a:endParaRPr lang="en-GB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7" marB="45717" anchor="ctr"/>
                </a:tc>
              </a:tr>
              <a:tr h="163524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Juglar</a:t>
                      </a:r>
                      <a:endParaRPr lang="en-GB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7-11 yrs</a:t>
                      </a:r>
                      <a:endParaRPr lang="en-GB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Fixed</a:t>
                      </a:r>
                      <a:r>
                        <a:rPr lang="en-US" sz="2800" b="1" baseline="0" dirty="0" smtClean="0"/>
                        <a:t> capital investments</a:t>
                      </a:r>
                      <a:endParaRPr lang="en-GB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T="45717" marB="4571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944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Combining waves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359" y="1922991"/>
            <a:ext cx="7606241" cy="387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108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801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Long cycle dating</a:t>
            </a:r>
            <a:endParaRPr lang="en-US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9349114"/>
              </p:ext>
            </p:extLst>
          </p:nvPr>
        </p:nvGraphicFramePr>
        <p:xfrm>
          <a:off x="588467" y="1066800"/>
          <a:ext cx="11076026" cy="5450493"/>
        </p:xfrm>
        <a:graphic>
          <a:graphicData uri="http://schemas.openxmlformats.org/drawingml/2006/table">
            <a:tbl>
              <a:tblPr/>
              <a:tblGrid>
                <a:gridCol w="1491781"/>
                <a:gridCol w="1301514"/>
                <a:gridCol w="1497855"/>
                <a:gridCol w="1495831"/>
                <a:gridCol w="1896607"/>
                <a:gridCol w="3392438"/>
              </a:tblGrid>
              <a:tr h="679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Trough</a:t>
                      </a:r>
                      <a:endParaRPr kumimoji="0" lang="en-GB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Peak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Trough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Duration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Hegemonic Power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Technology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</a:tr>
              <a:tr h="393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1790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1814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1848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58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Britain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Canals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679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1848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1872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1893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45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Britain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Railways, Steam (steam engine)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992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1893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1917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1940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47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Britain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Steel, Combustion engine, Electricity, Chemicals, Telephone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969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1940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1975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2009</a:t>
                      </a: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United States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Electronics, Plastics, Aerospace, Nuclear energy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969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2009</a:t>
                      </a: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2030</a:t>
                      </a: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2050</a:t>
                      </a: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China/</a:t>
                      </a:r>
                      <a:r>
                        <a:rPr kumimoji="0" lang="en-US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E.Asia</a:t>
                      </a: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800" b="1">
                          <a:solidFill>
                            <a:srgbClr val="336699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Computers, Biotechnology, Robotics</a:t>
                      </a: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41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Falling US growth in the context of the long cycle</a:t>
            </a:r>
          </a:p>
        </p:txBody>
      </p:sp>
      <p:pic>
        <p:nvPicPr>
          <p:cNvPr id="6" name="Picture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t="-583" r="1121" b="1942"/>
          <a:stretch/>
        </p:blipFill>
        <p:spPr bwMode="auto">
          <a:xfrm>
            <a:off x="2563636" y="1737360"/>
            <a:ext cx="7125688" cy="4536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279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833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Juglar </a:t>
            </a:r>
            <a:r>
              <a:rPr lang="en-US" dirty="0"/>
              <a:t>dating – cycle bottoms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idx="1"/>
          </p:nvPr>
        </p:nvSpPr>
        <p:spPr bwMode="auto">
          <a:xfrm>
            <a:off x="1097280" y="1845734"/>
            <a:ext cx="10058400" cy="4388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500" b="1" dirty="0">
                <a:latin typeface="+mn-lt"/>
              </a:rPr>
              <a:t>1958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500" b="1" dirty="0">
                <a:latin typeface="+mn-lt"/>
              </a:rPr>
              <a:t>1970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500" b="1" dirty="0">
                <a:latin typeface="+mn-lt"/>
              </a:rPr>
              <a:t>1975  (oil shock)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500" b="1" dirty="0">
                <a:latin typeface="+mn-lt"/>
              </a:rPr>
              <a:t>1980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500" b="1" dirty="0">
                <a:latin typeface="+mn-lt"/>
              </a:rPr>
              <a:t>1991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500" b="1" dirty="0">
                <a:latin typeface="+mn-lt"/>
              </a:rPr>
              <a:t>2001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500" b="1" dirty="0">
                <a:latin typeface="+mn-lt"/>
              </a:rPr>
              <a:t>2009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500" b="1" dirty="0" smtClean="0">
                <a:latin typeface="+mn-lt"/>
              </a:rPr>
              <a:t>2016 (my estimate)</a:t>
            </a:r>
            <a:endParaRPr lang="en-US" sz="25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9591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26870"/>
            <a:ext cx="10058400" cy="78019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300" dirty="0" smtClean="0"/>
              <a:t>Economic </a:t>
            </a:r>
            <a:r>
              <a:rPr lang="en-US" sz="4300" dirty="0"/>
              <a:t>growth and inflation slowing between recent short cycles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516156"/>
              </p:ext>
            </p:extLst>
          </p:nvPr>
        </p:nvGraphicFramePr>
        <p:xfrm>
          <a:off x="1672696" y="2049464"/>
          <a:ext cx="8600017" cy="3751812"/>
        </p:xfrm>
        <a:graphic>
          <a:graphicData uri="http://schemas.openxmlformats.org/drawingml/2006/table">
            <a:tbl>
              <a:tblPr/>
              <a:tblGrid>
                <a:gridCol w="4325913"/>
                <a:gridCol w="2180191"/>
                <a:gridCol w="2093913"/>
              </a:tblGrid>
              <a:tr h="450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9C65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9C6500"/>
                          </a:solidFill>
                          <a:effectLst/>
                          <a:latin typeface="+mn-lt"/>
                        </a:rPr>
                        <a:t>2003-7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9C6500"/>
                          </a:solidFill>
                          <a:effectLst/>
                          <a:latin typeface="+mn-lt"/>
                        </a:rPr>
                        <a:t>2010-14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</a:tr>
              <a:tr h="450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FA7D00"/>
                          </a:solidFill>
                          <a:effectLst/>
                          <a:latin typeface="+mn-lt"/>
                        </a:rPr>
                        <a:t>Growth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21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Advanced </a:t>
                      </a:r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economies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BRICs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FA7D00"/>
                          </a:solidFill>
                          <a:effectLst/>
                          <a:latin typeface="+mn-lt"/>
                        </a:rPr>
                        <a:t>Inflation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43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Advanced </a:t>
                      </a:r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economies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BRICs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7280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FUTURE PROSPECTS</a:t>
            </a:r>
            <a:endParaRPr lang="en-GB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03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Short-run </a:t>
            </a:r>
            <a:r>
              <a:rPr lang="en-US" dirty="0"/>
              <a:t>(next couple of years)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4000" dirty="0"/>
              <a:t>US and Europe will follow E. Asian countries into </a:t>
            </a:r>
            <a:r>
              <a:rPr lang="en-GB" alt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recession in 2016</a:t>
            </a:r>
            <a:r>
              <a:rPr lang="en-GB" altLang="en-US" sz="4000" dirty="0"/>
              <a:t>, but not necessarily a major fall in stock markets.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4000" dirty="0"/>
              <a:t>More </a:t>
            </a:r>
            <a:r>
              <a:rPr lang="en-GB" alt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quantitative easing </a:t>
            </a:r>
            <a:r>
              <a:rPr lang="en-GB" altLang="en-US" sz="4000" dirty="0"/>
              <a:t>in US, Europe, Japan and China.(1)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Fiscal stimulus </a:t>
            </a:r>
            <a:r>
              <a:rPr lang="en-GB" altLang="en-US" sz="4000" dirty="0"/>
              <a:t>in China and advanced countries.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56751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Manufacturing </a:t>
            </a:r>
            <a:r>
              <a:rPr lang="en-US" dirty="0"/>
              <a:t>driving world GDP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62916" y="1980141"/>
            <a:ext cx="7235084" cy="409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25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Shares </a:t>
            </a:r>
            <a:r>
              <a:rPr lang="en-US" dirty="0"/>
              <a:t>of world </a:t>
            </a:r>
            <a:r>
              <a:rPr lang="en-GB" dirty="0"/>
              <a:t>m</a:t>
            </a:r>
            <a:r>
              <a:rPr lang="en-GB" altLang="en-US" dirty="0"/>
              <a:t>anufacturing; </a:t>
            </a:r>
            <a:br>
              <a:rPr lang="en-GB" altLang="en-US" dirty="0"/>
            </a:br>
            <a:r>
              <a:rPr lang="en-GB" altLang="en-US" dirty="0"/>
              <a:t>US, EU and E. Asia, 1997-2014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259335"/>
              </p:ext>
            </p:extLst>
          </p:nvPr>
        </p:nvGraphicFramePr>
        <p:xfrm>
          <a:off x="1671161" y="1872827"/>
          <a:ext cx="8910637" cy="419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3070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 smtClean="0"/>
              <a:t>Growth </a:t>
            </a:r>
            <a:r>
              <a:rPr lang="en-GB" altLang="en-US" dirty="0"/>
              <a:t>of Chinese industrial production and primary commodity prices, 2008-2015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280720"/>
              </p:ext>
            </p:extLst>
          </p:nvPr>
        </p:nvGraphicFramePr>
        <p:xfrm>
          <a:off x="1705028" y="1897063"/>
          <a:ext cx="8842904" cy="4114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9958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/>
              <a:t>China may already be in recession</a:t>
            </a:r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316" y="1942572"/>
            <a:ext cx="7270751" cy="4137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984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Don’t </a:t>
            </a:r>
            <a:r>
              <a:rPr lang="en-US" sz="4300" dirty="0"/>
              <a:t>count on Chinese consumers</a:t>
            </a:r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718" y="1966913"/>
            <a:ext cx="7219949" cy="414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651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Emerging </a:t>
            </a:r>
            <a:r>
              <a:rPr lang="en-US" sz="4300" dirty="0"/>
              <a:t>markets falling </a:t>
            </a:r>
            <a:r>
              <a:rPr lang="en-US" sz="4300" dirty="0" smtClean="0"/>
              <a:t>fast</a:t>
            </a:r>
            <a:endParaRPr lang="en-US" sz="4300" dirty="0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09" y="1903413"/>
            <a:ext cx="4746624" cy="466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905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Japan weakening</a:t>
            </a:r>
            <a:endParaRPr lang="en-US" sz="43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3700" y="1928813"/>
            <a:ext cx="8924925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00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Europe recovering?</a:t>
            </a:r>
            <a:endParaRPr lang="en-US" sz="43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4650" y="1938338"/>
            <a:ext cx="8963025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41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The </a:t>
            </a:r>
            <a:r>
              <a:rPr lang="en-US" sz="4300" dirty="0"/>
              <a:t>German export engine is losing steam</a:t>
            </a:r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767" y="1944688"/>
            <a:ext cx="5084233" cy="446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631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US remaining strong</a:t>
            </a:r>
            <a:endParaRPr lang="en-US" sz="43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4175" y="1928813"/>
            <a:ext cx="8943975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83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US earning growth falling</a:t>
            </a:r>
            <a:endParaRPr lang="en-US" sz="4300" dirty="0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1" y="1983847"/>
            <a:ext cx="7169149" cy="411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821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537" y="1405997"/>
            <a:ext cx="6057674" cy="448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426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G3 </a:t>
            </a:r>
            <a:r>
              <a:rPr lang="en-US" sz="4300" dirty="0"/>
              <a:t>durable goods orders suggesting </a:t>
            </a:r>
            <a:r>
              <a:rPr lang="en-US" sz="4300" dirty="0" smtClean="0"/>
              <a:t>weakness</a:t>
            </a:r>
            <a:endParaRPr lang="en-US" sz="4300" dirty="0"/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333" y="1981730"/>
            <a:ext cx="7340600" cy="4242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394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altLang="en-US" sz="4300" dirty="0" smtClean="0"/>
              <a:t>Long-run </a:t>
            </a:r>
            <a:r>
              <a:rPr lang="en-GB" altLang="en-US" sz="4300" dirty="0"/>
              <a:t>(upswing of the long business cycle</a:t>
            </a:r>
            <a:r>
              <a:rPr lang="en-GB" altLang="en-US" sz="4300" dirty="0" smtClean="0"/>
              <a:t>)</a:t>
            </a:r>
            <a:endParaRPr lang="en-US" sz="4300" dirty="0"/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1097280" y="1845734"/>
            <a:ext cx="10058400" cy="4765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800" dirty="0"/>
              <a:t>Continuing </a:t>
            </a:r>
            <a:r>
              <a:rPr lang="en-GB" altLang="en-US" sz="2800" dirty="0">
                <a:solidFill>
                  <a:srgbClr val="FF0000"/>
                </a:solidFill>
              </a:rPr>
              <a:t>shift of wealth and power </a:t>
            </a:r>
            <a:r>
              <a:rPr lang="en-GB" altLang="en-US" sz="2800" dirty="0"/>
              <a:t>to the developing countries.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800" dirty="0"/>
              <a:t>Many more developing countries will </a:t>
            </a:r>
            <a:r>
              <a:rPr lang="en-GB" altLang="en-US" sz="2800" dirty="0">
                <a:solidFill>
                  <a:srgbClr val="FF0000"/>
                </a:solidFill>
              </a:rPr>
              <a:t>shift towards manufacturing production</a:t>
            </a:r>
            <a:r>
              <a:rPr lang="en-GB" altLang="en-US" sz="2800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altLang="en-US" sz="2800" i="1" dirty="0"/>
              <a:t>The successful ones will </a:t>
            </a:r>
            <a:r>
              <a:rPr lang="en-GB" altLang="en-US" sz="2800" i="1" dirty="0">
                <a:solidFill>
                  <a:srgbClr val="FF0000"/>
                </a:solidFill>
              </a:rPr>
              <a:t>attract manufacturing production</a:t>
            </a:r>
            <a:r>
              <a:rPr lang="en-GB" altLang="en-US" sz="2800" i="1" dirty="0"/>
              <a:t> seeking to relocate from China and other high-cost East Asian producers.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800" dirty="0"/>
              <a:t>Some recovery in primary commodity prices.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800" dirty="0">
                <a:solidFill>
                  <a:srgbClr val="FF0000"/>
                </a:solidFill>
              </a:rPr>
              <a:t>Misguided monetary stimulus policies </a:t>
            </a:r>
            <a:r>
              <a:rPr lang="en-GB" altLang="en-US" sz="2800" dirty="0"/>
              <a:t>of the advanced countries could considerably delay the up-turn of the long business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78463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dirty="0" smtClean="0"/>
              <a:t>Printing by central banks</a:t>
            </a:r>
            <a:endParaRPr lang="en-US" sz="4300" dirty="0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495" y="1863196"/>
            <a:ext cx="8219372" cy="445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965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Falling </a:t>
            </a:r>
            <a:r>
              <a:rPr lang="en-GB" sz="4300" dirty="0"/>
              <a:t>long-term (10 year) interest rates, Germany, Japan, UK and US   </a:t>
            </a:r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916" y="1933047"/>
            <a:ext cx="7389284" cy="424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303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Historically </a:t>
            </a:r>
            <a:r>
              <a:rPr lang="en-GB" sz="4300" dirty="0"/>
              <a:t>low long-term interest </a:t>
            </a:r>
            <a:r>
              <a:rPr lang="en-GB" sz="4300" dirty="0" smtClean="0"/>
              <a:t>rates</a:t>
            </a:r>
            <a:endParaRPr lang="en-GB" sz="4300" dirty="0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934" y="1947863"/>
            <a:ext cx="7490591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401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…and short term interest rates</a:t>
            </a:r>
            <a:endParaRPr lang="en-GB" sz="4300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792" y="1686560"/>
            <a:ext cx="4630209" cy="503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6716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What did QE achieve?</a:t>
            </a:r>
            <a:endParaRPr lang="en-GB" sz="4300" dirty="0"/>
          </a:p>
        </p:txBody>
      </p:sp>
      <p:pic>
        <p:nvPicPr>
          <p:cNvPr id="6" name="Picture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777" y="1863197"/>
            <a:ext cx="7874423" cy="4374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9787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QE and inflation in Japan?</a:t>
            </a:r>
            <a:endParaRPr lang="en-GB" sz="43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8450" y="1862138"/>
            <a:ext cx="911542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461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342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QE and inflation in Europe?</a:t>
            </a:r>
            <a:endParaRPr lang="en-GB" sz="4300" dirty="0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0" y="1909763"/>
            <a:ext cx="903922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153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…Asset price inflation</a:t>
            </a:r>
            <a:endParaRPr lang="en-GB" sz="43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t="3390" r="-219" b="717"/>
          <a:stretch/>
        </p:blipFill>
        <p:spPr bwMode="auto">
          <a:xfrm>
            <a:off x="2063069" y="1965235"/>
            <a:ext cx="7927598" cy="407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568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342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/>
              <a:t>Falling  global interest rates encouraging surge in global debt</a:t>
            </a: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072" y="2010304"/>
            <a:ext cx="7563062" cy="3916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94220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300" dirty="0" smtClean="0"/>
              <a:t>A mega asset price bubble?</a:t>
            </a:r>
            <a:endParaRPr lang="en-GB" sz="4300" dirty="0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869547"/>
            <a:ext cx="4555067" cy="440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001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205</TotalTime>
  <Words>662</Words>
  <Application>Microsoft Office PowerPoint</Application>
  <PresentationFormat>Widescreen</PresentationFormat>
  <Paragraphs>190</Paragraphs>
  <Slides>41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Aharoni</vt:lpstr>
      <vt:lpstr>Arial</vt:lpstr>
      <vt:lpstr>Calibri</vt:lpstr>
      <vt:lpstr>Calibri Light</vt:lpstr>
      <vt:lpstr>Times New Roman</vt:lpstr>
      <vt:lpstr>Retrospect</vt:lpstr>
      <vt:lpstr>Image</vt:lpstr>
      <vt:lpstr>World Economy Heading for Another Period of Weakness </vt:lpstr>
      <vt:lpstr>Understanding the Current State of Economy</vt:lpstr>
      <vt:lpstr>GLOBAL SHIFT IN POWER</vt:lpstr>
      <vt:lpstr>Regional Shift in World GDP Share,  1961-2013</vt:lpstr>
      <vt:lpstr>US becoming increasingly dependent on trade</vt:lpstr>
      <vt:lpstr>Shift in Shares of World GDP for China, India and Sri Lanka, 1980-2014</vt:lpstr>
      <vt:lpstr>PowerPoint Presentation</vt:lpstr>
      <vt:lpstr>CYCLES IN THE WORLD ECONOMY</vt:lpstr>
      <vt:lpstr>A typical cycle</vt:lpstr>
      <vt:lpstr>Types of cycles</vt:lpstr>
      <vt:lpstr>Combining waves</vt:lpstr>
      <vt:lpstr>Long cycle dating</vt:lpstr>
      <vt:lpstr>Falling US growth in the context of the long cycle</vt:lpstr>
      <vt:lpstr>Juglar dating – cycle bottoms</vt:lpstr>
      <vt:lpstr>Economic growth and inflation slowing between recent short cycles</vt:lpstr>
      <vt:lpstr>FUTURE PROSPECTS</vt:lpstr>
      <vt:lpstr>Short-run (next couple of years)</vt:lpstr>
      <vt:lpstr>Manufacturing driving world GDP</vt:lpstr>
      <vt:lpstr>Shares of world manufacturing;  US, EU and E. Asia, 1997-2014</vt:lpstr>
      <vt:lpstr>Growth of Chinese industrial production and primary commodity prices, 2008-2015</vt:lpstr>
      <vt:lpstr>China may already be in recession</vt:lpstr>
      <vt:lpstr>Don’t count on Chinese consumers</vt:lpstr>
      <vt:lpstr>Emerging markets falling fast</vt:lpstr>
      <vt:lpstr>Japan weakening</vt:lpstr>
      <vt:lpstr>Europe recovering?</vt:lpstr>
      <vt:lpstr>The German export engine is losing steam</vt:lpstr>
      <vt:lpstr>US remaining strong</vt:lpstr>
      <vt:lpstr>US earning growth falling</vt:lpstr>
      <vt:lpstr>PowerPoint Presentation</vt:lpstr>
      <vt:lpstr>G3 durable goods orders suggesting weakness</vt:lpstr>
      <vt:lpstr>Long-run (upswing of the long business cycle)</vt:lpstr>
      <vt:lpstr>Printing by central banks</vt:lpstr>
      <vt:lpstr>Falling long-term (10 year) interest rates, Germany, Japan, UK and US   </vt:lpstr>
      <vt:lpstr>Historically low long-term interest rates</vt:lpstr>
      <vt:lpstr>…and short term interest rates</vt:lpstr>
      <vt:lpstr>What did QE achieve?</vt:lpstr>
      <vt:lpstr>QE and inflation in Japan?</vt:lpstr>
      <vt:lpstr>QE and inflation in Europe?</vt:lpstr>
      <vt:lpstr>…Asset price inflation</vt:lpstr>
      <vt:lpstr>Falling  global interest rates encouraging surge in global debt</vt:lpstr>
      <vt:lpstr>A mega asset price bubble?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Economy Heading for Another Period of Weakness </dc:title>
  <dc:creator>ERI</dc:creator>
  <cp:lastModifiedBy>ERI</cp:lastModifiedBy>
  <cp:revision>44</cp:revision>
  <dcterms:created xsi:type="dcterms:W3CDTF">2015-10-28T10:05:29Z</dcterms:created>
  <dcterms:modified xsi:type="dcterms:W3CDTF">2015-10-29T09:59:22Z</dcterms:modified>
</cp:coreProperties>
</file>